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Raleway" pitchFamily="2" charset="77"/>
      <p:regular r:id="rId18"/>
      <p:bold r:id="rId19"/>
      <p:italic r:id="rId20"/>
      <p:boldItalic r:id="rId21"/>
    </p:embeddedFont>
    <p:embeddedFont>
      <p:font typeface="Roboto" panose="02000000000000000000" pitchFamily="2" charset="0"/>
      <p:regular r:id="rId22"/>
      <p:bold r:id="rId23"/>
      <p:italic r:id="rId24"/>
      <p:boldItalic r:id="rId25"/>
    </p:embeddedFont>
    <p:embeddedFont>
      <p:font typeface="Source Sans Pro" panose="020B0503030403020204" pitchFamily="3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73E9B3D-165E-4397-9AF5-13CE47C769A1}">
  <a:tblStyle styleId="{673E9B3D-165E-4397-9AF5-13CE47C769A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94"/>
  </p:normalViewPr>
  <p:slideViewPr>
    <p:cSldViewPr snapToGrid="0">
      <p:cViewPr varScale="1">
        <p:scale>
          <a:sx n="156" d="100"/>
          <a:sy n="156" d="100"/>
        </p:scale>
        <p:origin x="264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1760b34404_0_30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11760b34404_0_30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11F"/>
              </a:buClr>
              <a:buSzPts val="1200"/>
              <a:buChar char="●"/>
            </a:pPr>
            <a:r>
              <a:rPr lang="de" sz="1200" b="1">
                <a:solidFill>
                  <a:srgbClr val="26211F"/>
                </a:solidFill>
              </a:rPr>
              <a:t>Motivierend</a:t>
            </a:r>
            <a:r>
              <a:rPr lang="de" sz="1200">
                <a:solidFill>
                  <a:srgbClr val="26211F"/>
                </a:solidFill>
              </a:rPr>
              <a:t>: Was würde passieren, wenn Schüler:innen vor dem Klingeln in den Unterricht starten? Was wäre, wenn sie sich freiwillig Hausaufgaben geben?</a:t>
            </a:r>
            <a:endParaRPr sz="1200">
              <a:solidFill>
                <a:srgbClr val="26211F"/>
              </a:solidFill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11F"/>
              </a:buClr>
              <a:buSzPts val="1200"/>
              <a:buChar char="●"/>
            </a:pPr>
            <a:r>
              <a:rPr lang="de" sz="1200" b="1">
                <a:solidFill>
                  <a:srgbClr val="26211F"/>
                </a:solidFill>
              </a:rPr>
              <a:t>Effektiv</a:t>
            </a:r>
            <a:r>
              <a:rPr lang="de" sz="1200">
                <a:solidFill>
                  <a:srgbClr val="26211F"/>
                </a:solidFill>
              </a:rPr>
              <a:t>: Was würde passieren, wenn Lehrkräfte sechs Wochen vor Ende des Schuljahres mit dem vorgegebenen Lehrplan fertig wären und Zeit hätten, sich der individuellen Herausforderungen ihrer Schüler:innen anzunehmen?</a:t>
            </a:r>
            <a:endParaRPr sz="1200">
              <a:solidFill>
                <a:srgbClr val="26211F"/>
              </a:solidFill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11F"/>
              </a:buClr>
              <a:buSzPts val="1200"/>
              <a:buChar char="●"/>
            </a:pPr>
            <a:r>
              <a:rPr lang="de" sz="1200" b="1">
                <a:solidFill>
                  <a:srgbClr val="26211F"/>
                </a:solidFill>
              </a:rPr>
              <a:t>Langfristig</a:t>
            </a:r>
            <a:r>
              <a:rPr lang="de" sz="1200">
                <a:solidFill>
                  <a:srgbClr val="26211F"/>
                </a:solidFill>
              </a:rPr>
              <a:t>: Schüler:innen lernen, sich selbst zu organisieren – ein entscheidender Vorteil in der Arbeitswelt.</a:t>
            </a:r>
            <a:endParaRPr sz="12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1760b34404_0_30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11760b34404_0_30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1760b34404_0_30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1760b34404_0_30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1760b34404_0_30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1760b34404_0_30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1760b34404_0_30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1760b34404_0_30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1760b34404_0_30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11760b34404_0_30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1760b34404_0_25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1760b34404_0_25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1760b34404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11760b34404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815c468cebc11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2815c468cebc11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119b4b525f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119b4b525f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2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9" name="Google Shape;39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0" name="Google Shape;40;p9"/>
          <p:cNvSpPr txBox="1">
            <a:spLocks noGrp="1"/>
          </p:cNvSpPr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lu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●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ct.cc/?s=experiencing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miro.com/app/board/uXjVOWdAczw=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Creating explanatory videos</a:t>
            </a:r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2200"/>
              <a:t>BSBK Wien XV</a:t>
            </a:r>
            <a:endParaRPr sz="22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2200"/>
              <a:t>Alexandra Steffl/Susanne Weber-Weichinger</a:t>
            </a:r>
            <a:endParaRPr sz="2200"/>
          </a:p>
        </p:txBody>
      </p:sp>
      <p:pic>
        <p:nvPicPr>
          <p:cNvPr id="60" name="Google Shape;6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49350" y="1843625"/>
            <a:ext cx="1520225" cy="64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dirty="0" err="1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lang="de" dirty="0" err="1">
                <a:solidFill>
                  <a:schemeClr val="bg2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xperiencing</a:t>
            </a:r>
            <a:r>
              <a:rPr lang="de" dirty="0">
                <a:solidFill>
                  <a:schemeClr val="bg2"/>
                </a:solidFill>
              </a:rPr>
              <a:t> Scrum4Schools</a:t>
            </a:r>
            <a:endParaRPr dirty="0">
              <a:solidFill>
                <a:schemeClr val="bg2"/>
              </a:solidFill>
            </a:endParaRPr>
          </a:p>
        </p:txBody>
      </p:sp>
      <p:graphicFrame>
        <p:nvGraphicFramePr>
          <p:cNvPr id="167" name="Google Shape;167;p22"/>
          <p:cNvGraphicFramePr/>
          <p:nvPr/>
        </p:nvGraphicFramePr>
        <p:xfrm>
          <a:off x="311650" y="1124000"/>
          <a:ext cx="8520575" cy="3828850"/>
        </p:xfrm>
        <a:graphic>
          <a:graphicData uri="http://schemas.openxmlformats.org/drawingml/2006/table">
            <a:tbl>
              <a:tblPr>
                <a:noFill/>
                <a:tableStyleId>{673E9B3D-165E-4397-9AF5-13CE47C769A1}</a:tableStyleId>
              </a:tblPr>
              <a:tblGrid>
                <a:gridCol w="1217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7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7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7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72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72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172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096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" b="1"/>
                        <a:t>What is special?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lang="de" sz="1300" b="1">
                          <a:solidFill>
                            <a:schemeClr val="accent2"/>
                          </a:solidFill>
                        </a:rPr>
                        <a:t>loops = approach step-by-step</a:t>
                      </a:r>
                      <a:endParaRPr sz="1300" b="1">
                        <a:solidFill>
                          <a:schemeClr val="accent2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" sz="1300" b="1">
                          <a:solidFill>
                            <a:schemeClr val="accent2"/>
                          </a:solidFill>
                        </a:rPr>
                        <a:t>regular feedback</a:t>
                      </a:r>
                      <a:endParaRPr sz="1300" b="1">
                        <a:solidFill>
                          <a:schemeClr val="accent2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lang="de" sz="1300" b="1">
                          <a:solidFill>
                            <a:schemeClr val="accent2"/>
                          </a:solidFill>
                        </a:rPr>
                        <a:t>split content and work process</a:t>
                      </a:r>
                      <a:endParaRPr sz="1300" b="1">
                        <a:solidFill>
                          <a:schemeClr val="accent2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b="1">
                        <a:solidFill>
                          <a:schemeClr val="accent2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lang="de" sz="1300" b="1">
                          <a:solidFill>
                            <a:schemeClr val="accent2"/>
                          </a:solidFill>
                        </a:rPr>
                        <a:t>real teamwork</a:t>
                      </a:r>
                      <a:endParaRPr sz="1300" b="1">
                        <a:solidFill>
                          <a:schemeClr val="accent2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b="1">
                        <a:solidFill>
                          <a:schemeClr val="accent2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" sz="1300" b="1">
                          <a:solidFill>
                            <a:schemeClr val="accent2"/>
                          </a:solidFill>
                        </a:rPr>
                        <a:t>make work process visible</a:t>
                      </a:r>
                      <a:endParaRPr sz="1300" b="1">
                        <a:solidFill>
                          <a:schemeClr val="accent2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" sz="1300" b="1">
                          <a:solidFill>
                            <a:schemeClr val="accent2"/>
                          </a:solidFill>
                        </a:rPr>
                        <a:t>team captain (scrum master)</a:t>
                      </a:r>
                      <a:endParaRPr sz="1300" b="1">
                        <a:solidFill>
                          <a:schemeClr val="accent2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64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" b="1"/>
                        <a:t>How can students benefit?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"/>
                        <a:t>approach topics/goals step-by-step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"/>
                        <a:t>better themselves;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"/>
                        <a:t>stay on task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"/>
                        <a:t>reflect way of working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"/>
                        <a:t>work in teams, share responsibilities, trust, organise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"/>
                        <a:t>structure, coordination, planning, enjoy success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"/>
                        <a:t>assume responsibility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664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" b="1"/>
                        <a:t>What does that mean for teaching?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"/>
                        <a:t>at least 3 loops, better 4-5 loops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"/>
                        <a:t>feedback rounds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"/>
                        <a:t>always pass in reviews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"/>
                        <a:t>learning teams of 3-4 students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lang="de">
                          <a:solidFill>
                            <a:schemeClr val="dk2"/>
                          </a:solidFill>
                        </a:rPr>
                        <a:t>taskboard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lang="de">
                          <a:solidFill>
                            <a:schemeClr val="dk2"/>
                          </a:solidFill>
                        </a:rPr>
                        <a:t>(backlog) as a central tool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">
                          <a:solidFill>
                            <a:schemeClr val="dk2"/>
                          </a:solidFill>
                        </a:rPr>
                        <a:t>1 team captain for 1 learning team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3"/>
          <p:cNvSpPr txBox="1">
            <a:spLocks noGrp="1"/>
          </p:cNvSpPr>
          <p:nvPr>
            <p:ph type="body" idx="1"/>
          </p:nvPr>
        </p:nvSpPr>
        <p:spPr>
          <a:xfrm>
            <a:off x="311700" y="3691225"/>
            <a:ext cx="4305300" cy="114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3" name="Google Shape;17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3834850"/>
            <a:ext cx="4305300" cy="85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ISSUES</a:t>
            </a:r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rial"/>
              <a:buChar char="●"/>
            </a:pPr>
            <a:r>
              <a:rPr lang="de" sz="25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students create explanatory videos</a:t>
            </a:r>
            <a:r>
              <a:rPr lang="de" sz="2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(audio-visual)</a:t>
            </a:r>
            <a:endParaRPr sz="25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rial"/>
              <a:buChar char="○"/>
            </a:pPr>
            <a:r>
              <a:rPr lang="de" sz="2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5 to 10 minutes</a:t>
            </a:r>
            <a:endParaRPr sz="25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rial"/>
              <a:buChar char="○"/>
            </a:pPr>
            <a:r>
              <a:rPr lang="de" sz="2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groups of 4</a:t>
            </a:r>
            <a:endParaRPr sz="25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rial"/>
              <a:buChar char="○"/>
            </a:pPr>
            <a:r>
              <a:rPr lang="de" sz="2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videos must have reference to student’s occupation and/or to our school</a:t>
            </a:r>
            <a:endParaRPr sz="25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SCHOOL SUBJECTS INVOLVED</a:t>
            </a:r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➔"/>
            </a:pPr>
            <a:r>
              <a:rPr lang="de"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interdisciplinary</a:t>
            </a:r>
            <a:endParaRPr sz="2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◆"/>
            </a:pPr>
            <a:r>
              <a:rPr lang="de"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applied economics (AWL)</a:t>
            </a:r>
            <a:endParaRPr sz="2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◆"/>
            </a:pPr>
            <a:r>
              <a:rPr lang="de"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pratical training on business projects (BWPP)</a:t>
            </a:r>
            <a:endParaRPr sz="2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◆"/>
            </a:pPr>
            <a:r>
              <a:rPr lang="de"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office activities (BP)</a:t>
            </a:r>
            <a:endParaRPr sz="2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◆"/>
            </a:pPr>
            <a:r>
              <a:rPr lang="de"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organization and management (OUM)</a:t>
            </a:r>
            <a:endParaRPr sz="2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◆"/>
            </a:pPr>
            <a:r>
              <a:rPr lang="de"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political education (PB)</a:t>
            </a:r>
            <a:endParaRPr sz="2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◆"/>
            </a:pPr>
            <a:r>
              <a:rPr lang="de"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communication and diversity (KD)</a:t>
            </a:r>
            <a:endParaRPr sz="2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VARIABLES/ELEMENTS OF INCLUSION</a:t>
            </a:r>
            <a:endParaRPr>
              <a:highlight>
                <a:srgbClr val="FFFF00"/>
              </a:highlight>
            </a:endParaRPr>
          </a:p>
        </p:txBody>
      </p:sp>
      <p:graphicFrame>
        <p:nvGraphicFramePr>
          <p:cNvPr id="78" name="Google Shape;78;p16"/>
          <p:cNvGraphicFramePr/>
          <p:nvPr/>
        </p:nvGraphicFramePr>
        <p:xfrm>
          <a:off x="879000" y="1152475"/>
          <a:ext cx="7405825" cy="3700125"/>
        </p:xfrm>
        <a:graphic>
          <a:graphicData uri="http://schemas.openxmlformats.org/drawingml/2006/table">
            <a:tbl>
              <a:tblPr>
                <a:noFill/>
                <a:tableStyleId>{673E9B3D-165E-4397-9AF5-13CE47C769A1}</a:tableStyleId>
              </a:tblPr>
              <a:tblGrid>
                <a:gridCol w="2179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26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95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" b="1">
                          <a:solidFill>
                            <a:schemeClr val="accent2"/>
                          </a:solidFill>
                        </a:rPr>
                        <a:t>VARIABLES/</a:t>
                      </a:r>
                      <a:endParaRPr b="1">
                        <a:solidFill>
                          <a:schemeClr val="accent2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" b="1">
                          <a:solidFill>
                            <a:schemeClr val="accent2"/>
                          </a:solidFill>
                        </a:rPr>
                        <a:t>SUBVARIABLE</a:t>
                      </a:r>
                      <a:endParaRPr b="1">
                        <a:solidFill>
                          <a:schemeClr val="accent2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" b="1">
                          <a:solidFill>
                            <a:schemeClr val="accent2"/>
                          </a:solidFill>
                        </a:rPr>
                        <a:t>PROGRESSION LEVEL</a:t>
                      </a:r>
                      <a:endParaRPr b="1">
                        <a:solidFill>
                          <a:schemeClr val="accent2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" sz="1200" b="1"/>
                        <a:t>Cooperation</a:t>
                      </a:r>
                      <a:endParaRPr sz="12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" sz="1200" b="1"/>
                        <a:t>Level 2:</a:t>
                      </a:r>
                      <a:r>
                        <a:rPr lang="de" sz="1200"/>
                        <a:t> </a:t>
                      </a:r>
                      <a:r>
                        <a:rPr lang="de" sz="1200">
                          <a:solidFill>
                            <a:schemeClr val="dk2"/>
                          </a:solidFill>
                        </a:rPr>
                        <a:t>The digital teaching unit includes division of tasks among students to create a common final product</a:t>
                      </a:r>
                      <a:endParaRPr sz="12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63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" sz="1200" b="1"/>
                        <a:t>Motivation - respect for students’ capacities</a:t>
                      </a:r>
                      <a:endParaRPr sz="12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" sz="1200" b="1">
                          <a:solidFill>
                            <a:schemeClr val="dk2"/>
                          </a:solidFill>
                        </a:rPr>
                        <a:t>Level 1:</a:t>
                      </a:r>
                      <a:r>
                        <a:rPr lang="de" sz="1200">
                          <a:solidFill>
                            <a:schemeClr val="dk2"/>
                          </a:solidFill>
                        </a:rPr>
                        <a:t> The digital teaching unit takes different learning objectives into account adapted to the students’ capacities.</a:t>
                      </a:r>
                      <a:endParaRPr sz="1200"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63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" sz="1200" b="1"/>
                        <a:t>Motivation - giving value to students’ work</a:t>
                      </a:r>
                      <a:endParaRPr sz="12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" sz="1200" b="1">
                          <a:solidFill>
                            <a:schemeClr val="dk2"/>
                          </a:solidFill>
                        </a:rPr>
                        <a:t>Level 2:</a:t>
                      </a:r>
                      <a:r>
                        <a:rPr lang="de" sz="1200">
                          <a:solidFill>
                            <a:schemeClr val="dk2"/>
                          </a:solidFill>
                        </a:rPr>
                        <a:t> Giving value to students’ work the explanatory videos will be provided for (future) students at our school.</a:t>
                      </a:r>
                      <a:endParaRPr sz="1200" b="1"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63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" sz="1200" b="1"/>
                        <a:t>Creativity in problem solving</a:t>
                      </a:r>
                      <a:endParaRPr sz="12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" sz="1200" b="1">
                          <a:solidFill>
                            <a:schemeClr val="dk2"/>
                          </a:solidFill>
                        </a:rPr>
                        <a:t>Level 2:</a:t>
                      </a:r>
                      <a:r>
                        <a:rPr lang="de" sz="1200">
                          <a:solidFill>
                            <a:schemeClr val="dk2"/>
                          </a:solidFill>
                        </a:rPr>
                        <a:t> The digital teaching unit shows students good practices related to problem solving (especially technical problems)</a:t>
                      </a:r>
                      <a:endParaRPr sz="1200" b="1"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OBJECTIVES</a:t>
            </a:r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body" idx="1"/>
          </p:nvPr>
        </p:nvSpPr>
        <p:spPr>
          <a:xfrm>
            <a:off x="311700" y="1068425"/>
            <a:ext cx="8520600" cy="36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Students can ….</a:t>
            </a:r>
            <a:endParaRPr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◆"/>
            </a:pPr>
            <a:r>
              <a:rPr lang="de" sz="1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make themselves better acquainted with an issue, concentrate on its contents, better understand them, and name indistinct aspects.</a:t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◆"/>
            </a:pPr>
            <a:r>
              <a:rPr lang="de" sz="1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simplify, structure, and visualize a complex issue regarding to learning.</a:t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◆"/>
            </a:pPr>
            <a:r>
              <a:rPr lang="de" sz="1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apply basic knowledge of copyright when publishing material in the net.</a:t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◆"/>
            </a:pPr>
            <a:r>
              <a:rPr lang="de" sz="1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implement technical options to create a video.</a:t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◆"/>
            </a:pPr>
            <a:r>
              <a:rPr lang="de" sz="1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plan and implement a project using agile methods.</a:t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◆"/>
            </a:pPr>
            <a:r>
              <a:rPr lang="de" sz="1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work self-organized and independently in a team.</a:t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◆"/>
            </a:pPr>
            <a:r>
              <a:rPr lang="de" sz="1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find out their creative potential.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SCRUM4SCHOOLS</a:t>
            </a:r>
            <a:endParaRPr/>
          </a:p>
        </p:txBody>
      </p:sp>
      <p:grpSp>
        <p:nvGrpSpPr>
          <p:cNvPr id="90" name="Google Shape;90;p18"/>
          <p:cNvGrpSpPr/>
          <p:nvPr/>
        </p:nvGrpSpPr>
        <p:grpSpPr>
          <a:xfrm>
            <a:off x="2820225" y="891450"/>
            <a:ext cx="3175200" cy="3175200"/>
            <a:chOff x="2820225" y="891450"/>
            <a:chExt cx="3175200" cy="3175200"/>
          </a:xfrm>
        </p:grpSpPr>
        <p:sp>
          <p:nvSpPr>
            <p:cNvPr id="91" name="Google Shape;91;p18"/>
            <p:cNvSpPr/>
            <p:nvPr/>
          </p:nvSpPr>
          <p:spPr>
            <a:xfrm rot="10800000">
              <a:off x="2820225" y="891450"/>
              <a:ext cx="3175200" cy="3175200"/>
            </a:xfrm>
            <a:prstGeom prst="blockArc">
              <a:avLst>
                <a:gd name="adj1" fmla="val 5399801"/>
                <a:gd name="adj2" fmla="val 3012680"/>
                <a:gd name="adj3" fmla="val 6939"/>
              </a:avLst>
            </a:prstGeom>
            <a:solidFill>
              <a:srgbClr val="D686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18"/>
            <p:cNvSpPr/>
            <p:nvPr/>
          </p:nvSpPr>
          <p:spPr>
            <a:xfrm rot="10800000">
              <a:off x="3175023" y="1179900"/>
              <a:ext cx="450600" cy="450600"/>
            </a:xfrm>
            <a:prstGeom prst="rtTriangle">
              <a:avLst/>
            </a:prstGeom>
            <a:solidFill>
              <a:srgbClr val="D686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" name="Google Shape;93;p18"/>
          <p:cNvGrpSpPr/>
          <p:nvPr/>
        </p:nvGrpSpPr>
        <p:grpSpPr>
          <a:xfrm>
            <a:off x="3741682" y="678461"/>
            <a:ext cx="1396117" cy="1069559"/>
            <a:chOff x="3798075" y="775532"/>
            <a:chExt cx="1332300" cy="914700"/>
          </a:xfrm>
        </p:grpSpPr>
        <p:sp>
          <p:nvSpPr>
            <p:cNvPr id="94" name="Google Shape;94;p18"/>
            <p:cNvSpPr/>
            <p:nvPr/>
          </p:nvSpPr>
          <p:spPr>
            <a:xfrm>
              <a:off x="3798075" y="1060532"/>
              <a:ext cx="1332300" cy="629700"/>
            </a:xfrm>
            <a:prstGeom prst="rect">
              <a:avLst/>
            </a:prstGeom>
            <a:solidFill>
              <a:srgbClr val="701C7F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" sz="12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Stand-up</a:t>
              </a:r>
              <a:endParaRPr sz="12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" sz="12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Proceed working</a:t>
              </a:r>
              <a:endParaRPr sz="12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5" name="Google Shape;95;p18"/>
            <p:cNvSpPr/>
            <p:nvPr/>
          </p:nvSpPr>
          <p:spPr>
            <a:xfrm>
              <a:off x="3798075" y="775532"/>
              <a:ext cx="1332300" cy="285000"/>
            </a:xfrm>
            <a:prstGeom prst="round1Rect">
              <a:avLst>
                <a:gd name="adj" fmla="val 50000"/>
              </a:avLst>
            </a:prstGeom>
            <a:solidFill>
              <a:srgbClr val="551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" sz="12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Sprint planning</a:t>
              </a:r>
              <a:endParaRPr sz="1200" b="1">
                <a:solidFill>
                  <a:srgbClr val="FFFFFF"/>
                </a:solidFill>
              </a:endParaRPr>
            </a:p>
          </p:txBody>
        </p:sp>
      </p:grpSp>
      <p:grpSp>
        <p:nvGrpSpPr>
          <p:cNvPr id="96" name="Google Shape;96;p18"/>
          <p:cNvGrpSpPr/>
          <p:nvPr/>
        </p:nvGrpSpPr>
        <p:grpSpPr>
          <a:xfrm>
            <a:off x="5074197" y="2403292"/>
            <a:ext cx="1493242" cy="1059519"/>
            <a:chOff x="5130375" y="2071477"/>
            <a:chExt cx="1332300" cy="966010"/>
          </a:xfrm>
        </p:grpSpPr>
        <p:sp>
          <p:nvSpPr>
            <p:cNvPr id="97" name="Google Shape;97;p18"/>
            <p:cNvSpPr/>
            <p:nvPr/>
          </p:nvSpPr>
          <p:spPr>
            <a:xfrm>
              <a:off x="5130375" y="2356487"/>
              <a:ext cx="1332300" cy="681000"/>
            </a:xfrm>
            <a:prstGeom prst="rect">
              <a:avLst/>
            </a:prstGeom>
            <a:solidFill>
              <a:srgbClr val="701C7F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" sz="12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Demonstration of project results </a:t>
              </a:r>
              <a:endParaRPr sz="1800" b="1">
                <a:solidFill>
                  <a:srgbClr val="FFFFFF"/>
                </a:solidFill>
              </a:endParaRPr>
            </a:p>
          </p:txBody>
        </p:sp>
        <p:sp>
          <p:nvSpPr>
            <p:cNvPr id="98" name="Google Shape;98;p18"/>
            <p:cNvSpPr/>
            <p:nvPr/>
          </p:nvSpPr>
          <p:spPr>
            <a:xfrm>
              <a:off x="5130375" y="2071477"/>
              <a:ext cx="1332300" cy="285000"/>
            </a:xfrm>
            <a:prstGeom prst="round1Rect">
              <a:avLst>
                <a:gd name="adj" fmla="val 50000"/>
              </a:avLst>
            </a:prstGeom>
            <a:solidFill>
              <a:srgbClr val="551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" sz="12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Review</a:t>
              </a:r>
              <a:endParaRPr sz="1200" b="1">
                <a:solidFill>
                  <a:srgbClr val="FFFFFF"/>
                </a:solidFill>
              </a:endParaRPr>
            </a:p>
          </p:txBody>
        </p:sp>
      </p:grpSp>
      <p:grpSp>
        <p:nvGrpSpPr>
          <p:cNvPr id="99" name="Google Shape;99;p18"/>
          <p:cNvGrpSpPr/>
          <p:nvPr/>
        </p:nvGrpSpPr>
        <p:grpSpPr>
          <a:xfrm>
            <a:off x="2397350" y="2403327"/>
            <a:ext cx="1332300" cy="1199696"/>
            <a:chOff x="3798075" y="3373802"/>
            <a:chExt cx="1332300" cy="1199696"/>
          </a:xfrm>
        </p:grpSpPr>
        <p:sp>
          <p:nvSpPr>
            <p:cNvPr id="100" name="Google Shape;100;p18"/>
            <p:cNvSpPr/>
            <p:nvPr/>
          </p:nvSpPr>
          <p:spPr>
            <a:xfrm>
              <a:off x="3798075" y="3658799"/>
              <a:ext cx="1332300" cy="914700"/>
            </a:xfrm>
            <a:prstGeom prst="rect">
              <a:avLst/>
            </a:prstGeom>
            <a:solidFill>
              <a:srgbClr val="701C7F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" sz="12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Reflection</a:t>
              </a:r>
              <a:endParaRPr sz="12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" sz="12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- process</a:t>
              </a:r>
              <a:endParaRPr sz="12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" sz="12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- personal</a:t>
              </a:r>
              <a:endParaRPr sz="12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" sz="12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- team</a:t>
              </a:r>
              <a:endParaRPr sz="12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1" name="Google Shape;101;p18"/>
            <p:cNvSpPr/>
            <p:nvPr/>
          </p:nvSpPr>
          <p:spPr>
            <a:xfrm>
              <a:off x="3798075" y="3373802"/>
              <a:ext cx="1332300" cy="285000"/>
            </a:xfrm>
            <a:prstGeom prst="round1Rect">
              <a:avLst>
                <a:gd name="adj" fmla="val 50000"/>
              </a:avLst>
            </a:prstGeom>
            <a:solidFill>
              <a:srgbClr val="551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" sz="12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Retrospective</a:t>
              </a:r>
              <a:endParaRPr sz="1200" b="1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MILESTONES</a:t>
            </a:r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grpSp>
        <p:nvGrpSpPr>
          <p:cNvPr id="108" name="Google Shape;108;p19"/>
          <p:cNvGrpSpPr/>
          <p:nvPr/>
        </p:nvGrpSpPr>
        <p:grpSpPr>
          <a:xfrm>
            <a:off x="564624" y="1852850"/>
            <a:ext cx="1915537" cy="1735150"/>
            <a:chOff x="3154224" y="1852850"/>
            <a:chExt cx="1915537" cy="1735150"/>
          </a:xfrm>
        </p:grpSpPr>
        <p:sp>
          <p:nvSpPr>
            <p:cNvPr id="109" name="Google Shape;109;p19"/>
            <p:cNvSpPr/>
            <p:nvPr/>
          </p:nvSpPr>
          <p:spPr>
            <a:xfrm>
              <a:off x="3485717" y="3079475"/>
              <a:ext cx="1294800" cy="133500"/>
            </a:xfrm>
            <a:prstGeom prst="rect">
              <a:avLst/>
            </a:prstGeom>
            <a:solidFill>
              <a:srgbClr val="922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9"/>
            <p:cNvSpPr txBox="1"/>
            <p:nvPr/>
          </p:nvSpPr>
          <p:spPr>
            <a:xfrm>
              <a:off x="3154224" y="3216600"/>
              <a:ext cx="813600" cy="37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de" sz="1200" b="1">
                  <a:solidFill>
                    <a:schemeClr val="accent3"/>
                  </a:solidFill>
                  <a:latin typeface="Roboto"/>
                  <a:ea typeface="Roboto"/>
                  <a:cs typeface="Roboto"/>
                  <a:sym typeface="Roboto"/>
                </a:rPr>
                <a:t>17.1.22</a:t>
              </a:r>
              <a:endParaRPr sz="1200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1" name="Google Shape;111;p19"/>
            <p:cNvSpPr txBox="1"/>
            <p:nvPr/>
          </p:nvSpPr>
          <p:spPr>
            <a:xfrm>
              <a:off x="3386760" y="1852850"/>
              <a:ext cx="1683000" cy="94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" sz="1200" b="1">
                  <a:latin typeface="Roboto"/>
                  <a:ea typeface="Roboto"/>
                  <a:cs typeface="Roboto"/>
                  <a:sym typeface="Roboto"/>
                </a:rPr>
                <a:t>+ Introduction to S4S</a:t>
              </a:r>
              <a:endParaRPr sz="1200" b="1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" sz="1200" b="1">
                  <a:latin typeface="Roboto"/>
                  <a:ea typeface="Roboto"/>
                  <a:cs typeface="Roboto"/>
                  <a:sym typeface="Roboto"/>
                </a:rPr>
                <a:t>+ Assignment</a:t>
              </a:r>
              <a:endParaRPr sz="1200" b="1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" sz="1200" b="1">
                  <a:latin typeface="Roboto"/>
                  <a:ea typeface="Roboto"/>
                  <a:cs typeface="Roboto"/>
                  <a:sym typeface="Roboto"/>
                </a:rPr>
                <a:t>+ Topic identification</a:t>
              </a:r>
              <a:endParaRPr sz="1200" b="1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" sz="1200" b="1">
                  <a:latin typeface="Roboto"/>
                  <a:ea typeface="Roboto"/>
                  <a:cs typeface="Roboto"/>
                  <a:sym typeface="Roboto"/>
                </a:rPr>
                <a:t>+ Team formation</a:t>
              </a:r>
              <a:endParaRPr sz="1200" b="1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" sz="1200" b="1">
                  <a:latin typeface="Roboto"/>
                  <a:ea typeface="Roboto"/>
                  <a:cs typeface="Roboto"/>
                  <a:sym typeface="Roboto"/>
                </a:rPr>
                <a:t>+ Planning</a:t>
              </a:r>
              <a:endParaRPr sz="1200" b="1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1"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112" name="Google Shape;112;p19"/>
            <p:cNvGrpSpPr/>
            <p:nvPr/>
          </p:nvGrpSpPr>
          <p:grpSpPr>
            <a:xfrm>
              <a:off x="3435870" y="2800065"/>
              <a:ext cx="92400" cy="411825"/>
              <a:chOff x="845575" y="2563700"/>
              <a:chExt cx="92400" cy="411825"/>
            </a:xfrm>
          </p:grpSpPr>
          <p:sp>
            <p:nvSpPr>
              <p:cNvPr id="113" name="Google Shape;113;p19"/>
              <p:cNvSpPr/>
              <p:nvPr/>
            </p:nvSpPr>
            <p:spPr>
              <a:xfrm>
                <a:off x="845575" y="2563700"/>
                <a:ext cx="92400" cy="924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114" name="Google Shape;114;p19"/>
              <p:cNvCxnSpPr/>
              <p:nvPr/>
            </p:nvCxnSpPr>
            <p:spPr>
              <a:xfrm>
                <a:off x="891775" y="2616125"/>
                <a:ext cx="0" cy="3594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  <p:grpSp>
        <p:nvGrpSpPr>
          <p:cNvPr id="115" name="Google Shape;115;p19"/>
          <p:cNvGrpSpPr/>
          <p:nvPr/>
        </p:nvGrpSpPr>
        <p:grpSpPr>
          <a:xfrm>
            <a:off x="1828196" y="2702596"/>
            <a:ext cx="2180204" cy="1744204"/>
            <a:chOff x="1828196" y="2702596"/>
            <a:chExt cx="2180204" cy="1744204"/>
          </a:xfrm>
        </p:grpSpPr>
        <p:sp>
          <p:nvSpPr>
            <p:cNvPr id="116" name="Google Shape;116;p19"/>
            <p:cNvSpPr/>
            <p:nvPr/>
          </p:nvSpPr>
          <p:spPr>
            <a:xfrm>
              <a:off x="2191011" y="3079475"/>
              <a:ext cx="1294800" cy="133500"/>
            </a:xfrm>
            <a:prstGeom prst="rect">
              <a:avLst/>
            </a:prstGeom>
            <a:solidFill>
              <a:srgbClr val="551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9"/>
            <p:cNvSpPr txBox="1"/>
            <p:nvPr/>
          </p:nvSpPr>
          <p:spPr>
            <a:xfrm>
              <a:off x="1828196" y="2702596"/>
              <a:ext cx="745800" cy="37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de" sz="1200" b="1">
                  <a:solidFill>
                    <a:schemeClr val="accent3"/>
                  </a:solidFill>
                  <a:latin typeface="Roboto"/>
                  <a:ea typeface="Roboto"/>
                  <a:cs typeface="Roboto"/>
                  <a:sym typeface="Roboto"/>
                </a:rPr>
                <a:t>24.1.22</a:t>
              </a:r>
              <a:endParaRPr sz="1200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8" name="Google Shape;118;p19"/>
            <p:cNvSpPr txBox="1"/>
            <p:nvPr/>
          </p:nvSpPr>
          <p:spPr>
            <a:xfrm>
              <a:off x="2073400" y="3503000"/>
              <a:ext cx="1935000" cy="94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" sz="1200" b="1">
                  <a:latin typeface="Roboto"/>
                  <a:ea typeface="Roboto"/>
                  <a:cs typeface="Roboto"/>
                  <a:sym typeface="Roboto"/>
                </a:rPr>
                <a:t>Sprint 1</a:t>
              </a:r>
              <a:endParaRPr sz="1200" b="1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" sz="1200" b="1">
                  <a:latin typeface="Roboto"/>
                  <a:ea typeface="Roboto"/>
                  <a:cs typeface="Roboto"/>
                  <a:sym typeface="Roboto"/>
                </a:rPr>
                <a:t>+ Start of working cycle 1</a:t>
              </a:r>
              <a:endParaRPr sz="1200" b="1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" sz="1200" b="1">
                  <a:latin typeface="Roboto"/>
                  <a:ea typeface="Roboto"/>
                  <a:cs typeface="Roboto"/>
                  <a:sym typeface="Roboto"/>
                </a:rPr>
                <a:t>+ Work  planning</a:t>
              </a:r>
              <a:endParaRPr sz="1200" b="1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" sz="1200" b="1">
                  <a:solidFill>
                    <a:schemeClr val="accent3"/>
                  </a:solidFill>
                  <a:latin typeface="Roboto"/>
                  <a:ea typeface="Roboto"/>
                  <a:cs typeface="Roboto"/>
                  <a:sym typeface="Roboto"/>
                </a:rPr>
                <a:t>Workshop “Video production”</a:t>
              </a:r>
              <a:endParaRPr sz="1200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1600"/>
                </a:spcAft>
                <a:buNone/>
              </a:pPr>
              <a:endParaRPr sz="800" b="1"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119" name="Google Shape;119;p19"/>
            <p:cNvGrpSpPr/>
            <p:nvPr/>
          </p:nvGrpSpPr>
          <p:grpSpPr>
            <a:xfrm rot="10800000">
              <a:off x="2149293" y="3079467"/>
              <a:ext cx="92400" cy="411825"/>
              <a:chOff x="2072481" y="2563700"/>
              <a:chExt cx="92400" cy="411825"/>
            </a:xfrm>
          </p:grpSpPr>
          <p:cxnSp>
            <p:nvCxnSpPr>
              <p:cNvPr id="120" name="Google Shape;120;p19"/>
              <p:cNvCxnSpPr/>
              <p:nvPr/>
            </p:nvCxnSpPr>
            <p:spPr>
              <a:xfrm>
                <a:off x="2118681" y="2616125"/>
                <a:ext cx="0" cy="3594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121" name="Google Shape;121;p19"/>
              <p:cNvSpPr/>
              <p:nvPr/>
            </p:nvSpPr>
            <p:spPr>
              <a:xfrm>
                <a:off x="2072481" y="2563700"/>
                <a:ext cx="92400" cy="924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2" name="Google Shape;122;p19"/>
          <p:cNvGrpSpPr/>
          <p:nvPr/>
        </p:nvGrpSpPr>
        <p:grpSpPr>
          <a:xfrm>
            <a:off x="3154233" y="1852850"/>
            <a:ext cx="1998617" cy="1735150"/>
            <a:chOff x="3154233" y="1852850"/>
            <a:chExt cx="1998617" cy="1735150"/>
          </a:xfrm>
        </p:grpSpPr>
        <p:sp>
          <p:nvSpPr>
            <p:cNvPr id="123" name="Google Shape;123;p19"/>
            <p:cNvSpPr/>
            <p:nvPr/>
          </p:nvSpPr>
          <p:spPr>
            <a:xfrm>
              <a:off x="3485717" y="3079475"/>
              <a:ext cx="1294800" cy="133500"/>
            </a:xfrm>
            <a:prstGeom prst="rect">
              <a:avLst/>
            </a:prstGeom>
            <a:solidFill>
              <a:srgbClr val="922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9"/>
            <p:cNvSpPr txBox="1"/>
            <p:nvPr/>
          </p:nvSpPr>
          <p:spPr>
            <a:xfrm>
              <a:off x="3154233" y="3216600"/>
              <a:ext cx="692700" cy="37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de" sz="1200" b="1">
                  <a:solidFill>
                    <a:schemeClr val="accent3"/>
                  </a:solidFill>
                  <a:latin typeface="Roboto"/>
                  <a:ea typeface="Roboto"/>
                  <a:cs typeface="Roboto"/>
                  <a:sym typeface="Roboto"/>
                </a:rPr>
                <a:t>1.2.22</a:t>
              </a:r>
              <a:endParaRPr sz="1200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5" name="Google Shape;125;p19"/>
            <p:cNvSpPr txBox="1"/>
            <p:nvPr/>
          </p:nvSpPr>
          <p:spPr>
            <a:xfrm>
              <a:off x="3386750" y="1852850"/>
              <a:ext cx="1766100" cy="94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" sz="1200" b="1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+ TeamSync</a:t>
              </a:r>
              <a:endParaRPr sz="12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" sz="1200" b="1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+ Work planning</a:t>
              </a:r>
              <a:endParaRPr sz="12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00"/>
                <a:buFont typeface="Arial"/>
                <a:buNone/>
              </a:pPr>
              <a:r>
                <a:rPr lang="de" sz="1200" b="1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+ Proceed with  project</a:t>
              </a:r>
              <a:endParaRPr sz="12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126" name="Google Shape;126;p19"/>
            <p:cNvGrpSpPr/>
            <p:nvPr/>
          </p:nvGrpSpPr>
          <p:grpSpPr>
            <a:xfrm>
              <a:off x="3435870" y="2800065"/>
              <a:ext cx="92400" cy="411825"/>
              <a:chOff x="845575" y="2563700"/>
              <a:chExt cx="92400" cy="411825"/>
            </a:xfrm>
          </p:grpSpPr>
          <p:sp>
            <p:nvSpPr>
              <p:cNvPr id="127" name="Google Shape;127;p19"/>
              <p:cNvSpPr/>
              <p:nvPr/>
            </p:nvSpPr>
            <p:spPr>
              <a:xfrm>
                <a:off x="845575" y="2563700"/>
                <a:ext cx="92400" cy="924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128" name="Google Shape;128;p19"/>
              <p:cNvCxnSpPr/>
              <p:nvPr/>
            </p:nvCxnSpPr>
            <p:spPr>
              <a:xfrm>
                <a:off x="891775" y="2616125"/>
                <a:ext cx="0" cy="3594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  <p:grpSp>
        <p:nvGrpSpPr>
          <p:cNvPr id="129" name="Google Shape;129;p19"/>
          <p:cNvGrpSpPr/>
          <p:nvPr/>
        </p:nvGrpSpPr>
        <p:grpSpPr>
          <a:xfrm>
            <a:off x="4413187" y="2702596"/>
            <a:ext cx="1935010" cy="1744206"/>
            <a:chOff x="4413187" y="2702596"/>
            <a:chExt cx="1935010" cy="1744206"/>
          </a:xfrm>
        </p:grpSpPr>
        <p:sp>
          <p:nvSpPr>
            <p:cNvPr id="130" name="Google Shape;130;p19"/>
            <p:cNvSpPr/>
            <p:nvPr/>
          </p:nvSpPr>
          <p:spPr>
            <a:xfrm>
              <a:off x="4780421" y="3079475"/>
              <a:ext cx="1294800" cy="133500"/>
            </a:xfrm>
            <a:prstGeom prst="rect">
              <a:avLst/>
            </a:prstGeom>
            <a:solidFill>
              <a:srgbClr val="551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1" name="Google Shape;131;p19"/>
            <p:cNvGrpSpPr/>
            <p:nvPr/>
          </p:nvGrpSpPr>
          <p:grpSpPr>
            <a:xfrm rot="10800000">
              <a:off x="4737413" y="3079467"/>
              <a:ext cx="92400" cy="411825"/>
              <a:chOff x="2070100" y="2563700"/>
              <a:chExt cx="92400" cy="411825"/>
            </a:xfrm>
          </p:grpSpPr>
          <p:cxnSp>
            <p:nvCxnSpPr>
              <p:cNvPr id="132" name="Google Shape;132;p19"/>
              <p:cNvCxnSpPr/>
              <p:nvPr/>
            </p:nvCxnSpPr>
            <p:spPr>
              <a:xfrm>
                <a:off x="2116300" y="2616125"/>
                <a:ext cx="0" cy="3594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133" name="Google Shape;133;p19"/>
              <p:cNvSpPr/>
              <p:nvPr/>
            </p:nvSpPr>
            <p:spPr>
              <a:xfrm>
                <a:off x="2070100" y="2563700"/>
                <a:ext cx="92400" cy="924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4" name="Google Shape;134;p19"/>
            <p:cNvSpPr txBox="1"/>
            <p:nvPr/>
          </p:nvSpPr>
          <p:spPr>
            <a:xfrm>
              <a:off x="4413187" y="2702596"/>
              <a:ext cx="745800" cy="37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de" sz="1200" b="1">
                  <a:solidFill>
                    <a:schemeClr val="accent3"/>
                  </a:solidFill>
                  <a:latin typeface="Roboto"/>
                  <a:ea typeface="Roboto"/>
                  <a:cs typeface="Roboto"/>
                  <a:sym typeface="Roboto"/>
                </a:rPr>
                <a:t>14.2.22</a:t>
              </a:r>
              <a:endParaRPr sz="1200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5" name="Google Shape;135;p19"/>
            <p:cNvSpPr txBox="1"/>
            <p:nvPr/>
          </p:nvSpPr>
          <p:spPr>
            <a:xfrm>
              <a:off x="4665197" y="3503002"/>
              <a:ext cx="1683000" cy="94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" sz="1200" b="1">
                  <a:latin typeface="Roboto"/>
                  <a:ea typeface="Roboto"/>
                  <a:cs typeface="Roboto"/>
                  <a:sym typeface="Roboto"/>
                </a:rPr>
                <a:t>+ Demonstration of project result</a:t>
              </a:r>
              <a:endParaRPr sz="1200" b="1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" sz="1200" b="1">
                  <a:latin typeface="Roboto"/>
                  <a:ea typeface="Roboto"/>
                  <a:cs typeface="Roboto"/>
                  <a:sym typeface="Roboto"/>
                </a:rPr>
                <a:t>+ Sprint review</a:t>
              </a:r>
              <a:endParaRPr sz="1200" b="1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" sz="1200" b="1">
                  <a:latin typeface="Roboto"/>
                  <a:ea typeface="Roboto"/>
                  <a:cs typeface="Roboto"/>
                  <a:sym typeface="Roboto"/>
                </a:rPr>
                <a:t>+ Sprint retrospective</a:t>
              </a:r>
              <a:endParaRPr sz="900" b="1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36" name="Google Shape;136;p19"/>
          <p:cNvGrpSpPr/>
          <p:nvPr/>
        </p:nvGrpSpPr>
        <p:grpSpPr>
          <a:xfrm>
            <a:off x="5707757" y="1488775"/>
            <a:ext cx="2269368" cy="2099225"/>
            <a:chOff x="5707757" y="1488775"/>
            <a:chExt cx="2269368" cy="2099225"/>
          </a:xfrm>
        </p:grpSpPr>
        <p:sp>
          <p:nvSpPr>
            <p:cNvPr id="137" name="Google Shape;137;p19"/>
            <p:cNvSpPr/>
            <p:nvPr/>
          </p:nvSpPr>
          <p:spPr>
            <a:xfrm>
              <a:off x="6075125" y="3079475"/>
              <a:ext cx="1294800" cy="133500"/>
            </a:xfrm>
            <a:prstGeom prst="rect">
              <a:avLst/>
            </a:prstGeom>
            <a:solidFill>
              <a:srgbClr val="922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8" name="Google Shape;138;p19"/>
            <p:cNvGrpSpPr/>
            <p:nvPr/>
          </p:nvGrpSpPr>
          <p:grpSpPr>
            <a:xfrm>
              <a:off x="6031394" y="2800065"/>
              <a:ext cx="92400" cy="411825"/>
              <a:chOff x="845575" y="2563700"/>
              <a:chExt cx="92400" cy="411825"/>
            </a:xfrm>
          </p:grpSpPr>
          <p:cxnSp>
            <p:nvCxnSpPr>
              <p:cNvPr id="139" name="Google Shape;139;p19"/>
              <p:cNvCxnSpPr/>
              <p:nvPr/>
            </p:nvCxnSpPr>
            <p:spPr>
              <a:xfrm>
                <a:off x="891775" y="2616125"/>
                <a:ext cx="0" cy="3594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140" name="Google Shape;140;p19"/>
              <p:cNvSpPr/>
              <p:nvPr/>
            </p:nvSpPr>
            <p:spPr>
              <a:xfrm>
                <a:off x="845575" y="2563700"/>
                <a:ext cx="92400" cy="924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1" name="Google Shape;141;p19"/>
            <p:cNvSpPr txBox="1"/>
            <p:nvPr/>
          </p:nvSpPr>
          <p:spPr>
            <a:xfrm>
              <a:off x="5707757" y="3216600"/>
              <a:ext cx="745800" cy="37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de" sz="1200" b="1">
                  <a:solidFill>
                    <a:schemeClr val="accent3"/>
                  </a:solidFill>
                  <a:latin typeface="Roboto"/>
                  <a:ea typeface="Roboto"/>
                  <a:cs typeface="Roboto"/>
                  <a:sym typeface="Roboto"/>
                </a:rPr>
                <a:t>21.2.22</a:t>
              </a:r>
              <a:endParaRPr sz="1200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2" name="Google Shape;142;p19"/>
            <p:cNvSpPr txBox="1"/>
            <p:nvPr/>
          </p:nvSpPr>
          <p:spPr>
            <a:xfrm>
              <a:off x="5978525" y="1488775"/>
              <a:ext cx="1998600" cy="130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" sz="1200" b="1">
                  <a:latin typeface="Roboto"/>
                  <a:ea typeface="Roboto"/>
                  <a:cs typeface="Roboto"/>
                  <a:sym typeface="Roboto"/>
                </a:rPr>
                <a:t>Sprint 2</a:t>
              </a:r>
              <a:endParaRPr sz="1200" b="1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" sz="1200" b="1">
                  <a:latin typeface="Roboto"/>
                  <a:ea typeface="Roboto"/>
                  <a:cs typeface="Roboto"/>
                  <a:sym typeface="Roboto"/>
                </a:rPr>
                <a:t>+ Start of working cycle 2</a:t>
              </a:r>
              <a:endParaRPr sz="1200" b="1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" sz="1200" b="1">
                  <a:latin typeface="Roboto"/>
                  <a:ea typeface="Roboto"/>
                  <a:cs typeface="Roboto"/>
                  <a:sym typeface="Roboto"/>
                </a:rPr>
                <a:t>+ Stand-up</a:t>
              </a:r>
              <a:endParaRPr sz="1200" b="1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" sz="1200" b="1">
                  <a:latin typeface="Roboto"/>
                  <a:ea typeface="Roboto"/>
                  <a:cs typeface="Roboto"/>
                  <a:sym typeface="Roboto"/>
                </a:rPr>
                <a:t>+ Adjustment</a:t>
              </a:r>
              <a:endParaRPr sz="1200" b="1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" sz="1200" b="1">
                  <a:latin typeface="Roboto"/>
                  <a:ea typeface="Roboto"/>
                  <a:cs typeface="Roboto"/>
                  <a:sym typeface="Roboto"/>
                </a:rPr>
                <a:t>+ Work planning</a:t>
              </a:r>
              <a:endParaRPr sz="1200" b="1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" sz="1200" b="1">
                  <a:latin typeface="Roboto"/>
                  <a:ea typeface="Roboto"/>
                  <a:cs typeface="Roboto"/>
                  <a:sym typeface="Roboto"/>
                </a:rPr>
                <a:t>+ </a:t>
              </a:r>
              <a:r>
                <a:rPr lang="de" sz="1200" b="1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Proceed with  project</a:t>
              </a:r>
              <a:endParaRPr sz="1200" b="1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43" name="Google Shape;143;p19"/>
          <p:cNvGrpSpPr/>
          <p:nvPr/>
        </p:nvGrpSpPr>
        <p:grpSpPr>
          <a:xfrm>
            <a:off x="7003996" y="2702596"/>
            <a:ext cx="2142441" cy="1744206"/>
            <a:chOff x="7003996" y="2702596"/>
            <a:chExt cx="2142441" cy="1744206"/>
          </a:xfrm>
        </p:grpSpPr>
        <p:sp>
          <p:nvSpPr>
            <p:cNvPr id="144" name="Google Shape;144;p19"/>
            <p:cNvSpPr/>
            <p:nvPr/>
          </p:nvSpPr>
          <p:spPr>
            <a:xfrm>
              <a:off x="7369837" y="3079475"/>
              <a:ext cx="1776600" cy="133500"/>
            </a:xfrm>
            <a:prstGeom prst="rect">
              <a:avLst/>
            </a:prstGeom>
            <a:solidFill>
              <a:srgbClr val="551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5" name="Google Shape;145;p19"/>
            <p:cNvGrpSpPr/>
            <p:nvPr/>
          </p:nvGrpSpPr>
          <p:grpSpPr>
            <a:xfrm rot="10800000">
              <a:off x="7328221" y="3079467"/>
              <a:ext cx="92400" cy="411825"/>
              <a:chOff x="2070100" y="2563700"/>
              <a:chExt cx="92400" cy="411825"/>
            </a:xfrm>
          </p:grpSpPr>
          <p:cxnSp>
            <p:nvCxnSpPr>
              <p:cNvPr id="146" name="Google Shape;146;p19"/>
              <p:cNvCxnSpPr/>
              <p:nvPr/>
            </p:nvCxnSpPr>
            <p:spPr>
              <a:xfrm>
                <a:off x="2116300" y="2616125"/>
                <a:ext cx="0" cy="3594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147" name="Google Shape;147;p19"/>
              <p:cNvSpPr/>
              <p:nvPr/>
            </p:nvSpPr>
            <p:spPr>
              <a:xfrm>
                <a:off x="2070100" y="2563700"/>
                <a:ext cx="92400" cy="924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8" name="Google Shape;148;p19"/>
            <p:cNvSpPr txBox="1"/>
            <p:nvPr/>
          </p:nvSpPr>
          <p:spPr>
            <a:xfrm>
              <a:off x="7003996" y="2702596"/>
              <a:ext cx="745800" cy="37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de" sz="1200" b="1">
                  <a:solidFill>
                    <a:schemeClr val="accent3"/>
                  </a:solidFill>
                  <a:latin typeface="Roboto"/>
                  <a:ea typeface="Roboto"/>
                  <a:cs typeface="Roboto"/>
                  <a:sym typeface="Roboto"/>
                </a:rPr>
                <a:t>28.2.22</a:t>
              </a:r>
              <a:endParaRPr sz="1200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9" name="Google Shape;149;p19"/>
            <p:cNvSpPr txBox="1"/>
            <p:nvPr/>
          </p:nvSpPr>
          <p:spPr>
            <a:xfrm>
              <a:off x="7256967" y="3503002"/>
              <a:ext cx="1683000" cy="94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" sz="1100" b="1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+ Demonstration of project results</a:t>
              </a:r>
              <a:endParaRPr sz="11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00"/>
                <a:buFont typeface="Arial"/>
                <a:buNone/>
              </a:pPr>
              <a:r>
                <a:rPr lang="de" sz="1100" b="1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+ Sprint review</a:t>
              </a:r>
              <a:endParaRPr sz="11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" sz="1100" b="1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+ Sprint retrospective</a:t>
              </a:r>
              <a:endParaRPr sz="800" b="1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1600"/>
                </a:spcAft>
                <a:buNone/>
              </a:pPr>
              <a:endParaRPr sz="800" b="1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Planning: together with students</a:t>
            </a:r>
            <a:endParaRPr/>
          </a:p>
        </p:txBody>
      </p:sp>
      <p:sp>
        <p:nvSpPr>
          <p:cNvPr id="155" name="Google Shape;155;p20"/>
          <p:cNvSpPr txBox="1">
            <a:spLocks noGrp="1"/>
          </p:cNvSpPr>
          <p:nvPr>
            <p:ph type="body" idx="1"/>
          </p:nvPr>
        </p:nvSpPr>
        <p:spPr>
          <a:xfrm>
            <a:off x="402595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●"/>
            </a:pPr>
            <a:r>
              <a:rPr lang="d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Find topic</a:t>
            </a:r>
            <a:endParaRPr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●"/>
            </a:pPr>
            <a:r>
              <a:rPr lang="d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Become acquainted with the topics</a:t>
            </a:r>
            <a:endParaRPr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●"/>
            </a:pPr>
            <a:r>
              <a:rPr lang="d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Set the contents of the video and word the key issues</a:t>
            </a:r>
            <a:endParaRPr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●"/>
            </a:pPr>
            <a:r>
              <a:rPr lang="d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Create a concept</a:t>
            </a:r>
            <a:endParaRPr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●"/>
            </a:pPr>
            <a:r>
              <a:rPr lang="d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Acquire the technical know-how – optional: attend a lecture on film making</a:t>
            </a:r>
            <a:endParaRPr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●"/>
            </a:pPr>
            <a:r>
              <a:rPr lang="d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Draw up storyboards for the video</a:t>
            </a:r>
            <a:endParaRPr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●"/>
            </a:pPr>
            <a:r>
              <a:rPr lang="d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Formulate the text</a:t>
            </a:r>
            <a:endParaRPr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●"/>
            </a:pPr>
            <a:r>
              <a:rPr lang="d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Create, cut, and finish videos </a:t>
            </a:r>
            <a:endParaRPr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●"/>
            </a:pPr>
            <a:r>
              <a:rPr lang="d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Upload videos (own channel or school channel) </a:t>
            </a:r>
            <a:endParaRPr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●"/>
            </a:pPr>
            <a:r>
              <a:rPr lang="d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Beforehand: acquire basic knowledge on legal aspects (copyright)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STUDENTS’ VIDEOS: TOPICS</a:t>
            </a:r>
            <a:endParaRPr/>
          </a:p>
        </p:txBody>
      </p:sp>
      <p:sp>
        <p:nvSpPr>
          <p:cNvPr id="161" name="Google Shape;161;p21"/>
          <p:cNvSpPr txBox="1">
            <a:spLocks noGrp="1"/>
          </p:cNvSpPr>
          <p:nvPr>
            <p:ph type="body" idx="1"/>
          </p:nvPr>
        </p:nvSpPr>
        <p:spPr>
          <a:xfrm>
            <a:off x="311700" y="1152474"/>
            <a:ext cx="8520600" cy="36481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AutoNum type="arabicPeriod"/>
            </a:pPr>
            <a:r>
              <a:rPr lang="de" sz="3000" dirty="0" err="1">
                <a:solidFill>
                  <a:schemeClr val="dk2"/>
                </a:solidFill>
              </a:rPr>
              <a:t>How</a:t>
            </a:r>
            <a:r>
              <a:rPr lang="de" sz="3000" dirty="0">
                <a:solidFill>
                  <a:schemeClr val="dk2"/>
                </a:solidFill>
              </a:rPr>
              <a:t> </a:t>
            </a:r>
            <a:r>
              <a:rPr lang="de" sz="3000" dirty="0" err="1">
                <a:solidFill>
                  <a:schemeClr val="dk2"/>
                </a:solidFill>
              </a:rPr>
              <a:t>to</a:t>
            </a:r>
            <a:r>
              <a:rPr lang="de" sz="3000" dirty="0">
                <a:solidFill>
                  <a:schemeClr val="dk2"/>
                </a:solidFill>
              </a:rPr>
              <a:t> </a:t>
            </a:r>
            <a:r>
              <a:rPr lang="de" sz="3000" dirty="0" err="1">
                <a:solidFill>
                  <a:schemeClr val="dk2"/>
                </a:solidFill>
              </a:rPr>
              <a:t>get</a:t>
            </a:r>
            <a:r>
              <a:rPr lang="de" sz="3000" dirty="0">
                <a:solidFill>
                  <a:schemeClr val="dk2"/>
                </a:solidFill>
              </a:rPr>
              <a:t> an </a:t>
            </a:r>
            <a:r>
              <a:rPr lang="de" sz="3000" dirty="0" err="1">
                <a:solidFill>
                  <a:schemeClr val="dk2"/>
                </a:solidFill>
              </a:rPr>
              <a:t>apprenticeship</a:t>
            </a:r>
            <a:endParaRPr sz="3000" dirty="0">
              <a:solidFill>
                <a:schemeClr val="dk2"/>
              </a:solidFill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AutoNum type="arabicPeriod"/>
            </a:pPr>
            <a:r>
              <a:rPr lang="de" sz="3000" dirty="0" err="1">
                <a:solidFill>
                  <a:schemeClr val="dk2"/>
                </a:solidFill>
              </a:rPr>
              <a:t>Apprentices</a:t>
            </a:r>
            <a:r>
              <a:rPr lang="de" sz="3000" dirty="0">
                <a:solidFill>
                  <a:schemeClr val="dk2"/>
                </a:solidFill>
              </a:rPr>
              <a:t> </a:t>
            </a:r>
            <a:r>
              <a:rPr lang="de" sz="3000" dirty="0" err="1">
                <a:solidFill>
                  <a:schemeClr val="dk2"/>
                </a:solidFill>
              </a:rPr>
              <a:t>and</a:t>
            </a:r>
            <a:r>
              <a:rPr lang="de" sz="3000" dirty="0">
                <a:solidFill>
                  <a:schemeClr val="dk2"/>
                </a:solidFill>
              </a:rPr>
              <a:t> </a:t>
            </a:r>
            <a:r>
              <a:rPr lang="de" sz="3000" dirty="0" err="1">
                <a:solidFill>
                  <a:schemeClr val="dk2"/>
                </a:solidFill>
              </a:rPr>
              <a:t>debts</a:t>
            </a:r>
            <a:r>
              <a:rPr lang="de" sz="3000" dirty="0">
                <a:solidFill>
                  <a:schemeClr val="dk2"/>
                </a:solidFill>
              </a:rPr>
              <a:t> - </a:t>
            </a:r>
            <a:r>
              <a:rPr lang="de" sz="3000" dirty="0" err="1">
                <a:solidFill>
                  <a:schemeClr val="dk2"/>
                </a:solidFill>
              </a:rPr>
              <a:t>How</a:t>
            </a:r>
            <a:r>
              <a:rPr lang="de" sz="3000" dirty="0">
                <a:solidFill>
                  <a:schemeClr val="dk2"/>
                </a:solidFill>
              </a:rPr>
              <a:t> </a:t>
            </a:r>
            <a:r>
              <a:rPr lang="de" sz="3000" dirty="0" err="1">
                <a:solidFill>
                  <a:schemeClr val="dk2"/>
                </a:solidFill>
              </a:rPr>
              <a:t>financial</a:t>
            </a:r>
            <a:r>
              <a:rPr lang="de" sz="3000" dirty="0">
                <a:solidFill>
                  <a:schemeClr val="dk2"/>
                </a:solidFill>
              </a:rPr>
              <a:t> </a:t>
            </a:r>
            <a:r>
              <a:rPr lang="de" sz="3000" dirty="0" err="1">
                <a:solidFill>
                  <a:schemeClr val="dk2"/>
                </a:solidFill>
              </a:rPr>
              <a:t>education</a:t>
            </a:r>
            <a:r>
              <a:rPr lang="de" sz="3000" dirty="0">
                <a:solidFill>
                  <a:schemeClr val="dk2"/>
                </a:solidFill>
              </a:rPr>
              <a:t> </a:t>
            </a:r>
            <a:r>
              <a:rPr lang="de" sz="3000" dirty="0" err="1">
                <a:solidFill>
                  <a:schemeClr val="dk2"/>
                </a:solidFill>
              </a:rPr>
              <a:t>prevents</a:t>
            </a:r>
            <a:endParaRPr sz="3000" dirty="0">
              <a:solidFill>
                <a:schemeClr val="dk2"/>
              </a:solidFill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AutoNum type="arabicPeriod"/>
            </a:pPr>
            <a:r>
              <a:rPr lang="de" sz="3000" dirty="0">
                <a:solidFill>
                  <a:schemeClr val="dk2"/>
                </a:solidFill>
              </a:rPr>
              <a:t>COOL-</a:t>
            </a:r>
            <a:r>
              <a:rPr lang="de" sz="3000" dirty="0" err="1">
                <a:solidFill>
                  <a:schemeClr val="dk2"/>
                </a:solidFill>
              </a:rPr>
              <a:t>Classes</a:t>
            </a:r>
            <a:endParaRPr sz="3000" dirty="0">
              <a:solidFill>
                <a:schemeClr val="dk2"/>
              </a:solidFill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AutoNum type="arabicPeriod"/>
            </a:pPr>
            <a:r>
              <a:rPr lang="de" sz="3000" dirty="0">
                <a:solidFill>
                  <a:schemeClr val="dk2"/>
                </a:solidFill>
              </a:rPr>
              <a:t>Terms </a:t>
            </a:r>
            <a:r>
              <a:rPr lang="de" sz="3000" dirty="0" err="1">
                <a:solidFill>
                  <a:schemeClr val="dk2"/>
                </a:solidFill>
              </a:rPr>
              <a:t>of</a:t>
            </a:r>
            <a:r>
              <a:rPr lang="de" sz="3000" dirty="0">
                <a:solidFill>
                  <a:schemeClr val="dk2"/>
                </a:solidFill>
              </a:rPr>
              <a:t> </a:t>
            </a:r>
            <a:r>
              <a:rPr lang="de" sz="3000" dirty="0" err="1">
                <a:solidFill>
                  <a:schemeClr val="dk2"/>
                </a:solidFill>
              </a:rPr>
              <a:t>payment</a:t>
            </a:r>
            <a:endParaRPr sz="3000" dirty="0">
              <a:solidFill>
                <a:schemeClr val="dk2"/>
              </a:solidFill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AutoNum type="arabicPeriod"/>
            </a:pPr>
            <a:r>
              <a:rPr lang="de" sz="3000" dirty="0">
                <a:solidFill>
                  <a:schemeClr val="dk2"/>
                </a:solidFill>
              </a:rPr>
              <a:t>The </a:t>
            </a:r>
            <a:r>
              <a:rPr lang="de" sz="3000" dirty="0" err="1">
                <a:solidFill>
                  <a:schemeClr val="dk2"/>
                </a:solidFill>
              </a:rPr>
              <a:t>first</a:t>
            </a:r>
            <a:r>
              <a:rPr lang="de" sz="3000" dirty="0">
                <a:solidFill>
                  <a:schemeClr val="dk2"/>
                </a:solidFill>
              </a:rPr>
              <a:t> </a:t>
            </a:r>
            <a:r>
              <a:rPr lang="de" sz="3000" dirty="0" err="1">
                <a:solidFill>
                  <a:schemeClr val="dk2"/>
                </a:solidFill>
              </a:rPr>
              <a:t>car</a:t>
            </a:r>
            <a:r>
              <a:rPr lang="de" sz="3000" dirty="0">
                <a:solidFill>
                  <a:schemeClr val="dk2"/>
                </a:solidFill>
              </a:rPr>
              <a:t> - Things </a:t>
            </a:r>
            <a:r>
              <a:rPr lang="de" sz="3000" dirty="0" err="1">
                <a:solidFill>
                  <a:schemeClr val="dk2"/>
                </a:solidFill>
              </a:rPr>
              <a:t>you</a:t>
            </a:r>
            <a:r>
              <a:rPr lang="de" sz="3000" dirty="0">
                <a:solidFill>
                  <a:schemeClr val="dk2"/>
                </a:solidFill>
              </a:rPr>
              <a:t> </a:t>
            </a:r>
            <a:r>
              <a:rPr lang="de" sz="3000" dirty="0" err="1">
                <a:solidFill>
                  <a:schemeClr val="dk2"/>
                </a:solidFill>
              </a:rPr>
              <a:t>should</a:t>
            </a:r>
            <a:r>
              <a:rPr lang="de" sz="3000" dirty="0">
                <a:solidFill>
                  <a:schemeClr val="dk2"/>
                </a:solidFill>
              </a:rPr>
              <a:t> </a:t>
            </a:r>
            <a:r>
              <a:rPr lang="de" sz="3000" dirty="0" err="1">
                <a:solidFill>
                  <a:schemeClr val="dk2"/>
                </a:solidFill>
              </a:rPr>
              <a:t>watch</a:t>
            </a:r>
            <a:r>
              <a:rPr lang="de" sz="3000" dirty="0">
                <a:solidFill>
                  <a:schemeClr val="dk2"/>
                </a:solidFill>
              </a:rPr>
              <a:t> out </a:t>
            </a:r>
            <a:r>
              <a:rPr lang="de" sz="3000" dirty="0" err="1">
                <a:solidFill>
                  <a:schemeClr val="dk2"/>
                </a:solidFill>
              </a:rPr>
              <a:t>for</a:t>
            </a:r>
            <a:endParaRPr sz="3000" dirty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de" sz="2100" dirty="0">
                <a:solidFill>
                  <a:schemeClr val="dk2"/>
                </a:solidFill>
                <a:hlinkClick r:id="rId3"/>
              </a:rPr>
              <a:t>https://</a:t>
            </a:r>
            <a:r>
              <a:rPr lang="de" sz="2100" dirty="0" err="1">
                <a:solidFill>
                  <a:schemeClr val="dk2"/>
                </a:solidFill>
                <a:hlinkClick r:id="rId3"/>
              </a:rPr>
              <a:t>miro.com</a:t>
            </a:r>
            <a:r>
              <a:rPr lang="de" sz="2100" dirty="0">
                <a:solidFill>
                  <a:schemeClr val="dk2"/>
                </a:solidFill>
                <a:hlinkClick r:id="rId3"/>
              </a:rPr>
              <a:t>/</a:t>
            </a:r>
            <a:r>
              <a:rPr lang="de" sz="2100" dirty="0" err="1">
                <a:solidFill>
                  <a:schemeClr val="dk2"/>
                </a:solidFill>
                <a:hlinkClick r:id="rId3"/>
              </a:rPr>
              <a:t>app</a:t>
            </a:r>
            <a:r>
              <a:rPr lang="de" sz="2100" dirty="0">
                <a:solidFill>
                  <a:schemeClr val="dk2"/>
                </a:solidFill>
                <a:hlinkClick r:id="rId3"/>
              </a:rPr>
              <a:t>/</a:t>
            </a:r>
            <a:r>
              <a:rPr lang="de" sz="2100" dirty="0" err="1">
                <a:solidFill>
                  <a:schemeClr val="dk2"/>
                </a:solidFill>
                <a:hlinkClick r:id="rId3"/>
              </a:rPr>
              <a:t>board</a:t>
            </a:r>
            <a:r>
              <a:rPr lang="de" sz="2100" dirty="0">
                <a:solidFill>
                  <a:schemeClr val="dk2"/>
                </a:solidFill>
                <a:hlinkClick r:id="rId3"/>
              </a:rPr>
              <a:t>/</a:t>
            </a:r>
            <a:r>
              <a:rPr lang="de" sz="2100" dirty="0" err="1">
                <a:solidFill>
                  <a:schemeClr val="dk2"/>
                </a:solidFill>
                <a:hlinkClick r:id="rId3"/>
              </a:rPr>
              <a:t>uXjVOWdAczw</a:t>
            </a:r>
            <a:r>
              <a:rPr lang="de" sz="2100" dirty="0">
                <a:solidFill>
                  <a:schemeClr val="dk2"/>
                </a:solidFill>
                <a:hlinkClick r:id="rId3"/>
              </a:rPr>
              <a:t>=/</a:t>
            </a:r>
            <a:endParaRPr sz="2100" dirty="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689</Words>
  <Application>Microsoft Macintosh PowerPoint</Application>
  <PresentationFormat>Bildschirmpräsentation (16:9)</PresentationFormat>
  <Paragraphs>126</Paragraphs>
  <Slides>11</Slides>
  <Notes>11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7" baseType="lpstr">
      <vt:lpstr>Calibri</vt:lpstr>
      <vt:lpstr>Raleway</vt:lpstr>
      <vt:lpstr>Arial</vt:lpstr>
      <vt:lpstr>Source Sans Pro</vt:lpstr>
      <vt:lpstr>Roboto</vt:lpstr>
      <vt:lpstr>Plum</vt:lpstr>
      <vt:lpstr>Creating explanatory videos</vt:lpstr>
      <vt:lpstr>ISSUES</vt:lpstr>
      <vt:lpstr>SCHOOL SUBJECTS INVOLVED</vt:lpstr>
      <vt:lpstr>VARIABLES/ELEMENTS OF INCLUSION</vt:lpstr>
      <vt:lpstr>OBJECTIVES</vt:lpstr>
      <vt:lpstr>SCRUM4SCHOOLS</vt:lpstr>
      <vt:lpstr>MILESTONES</vt:lpstr>
      <vt:lpstr>Planning: together with students</vt:lpstr>
      <vt:lpstr>STUDENTS’ VIDEOS: TOPICS</vt:lpstr>
      <vt:lpstr>Experiencing Scrum4Schools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Creating explanatory videos</dc:title>
  <cp:lastModifiedBy>Alexandra Steffl</cp:lastModifiedBy>
  <cp:revision>2</cp:revision>
  <dcterms:modified xsi:type="dcterms:W3CDTF">2022-03-30T10:23:11Z</dcterms:modified>
</cp:coreProperties>
</file>